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title"/>
          </p:nvPr>
        </p:nvSpPr>
        <p:spPr>
          <a:xfrm>
            <a:off x="468312" y="28575"/>
            <a:ext cx="8229601" cy="663575"/>
          </a:xfrm>
          <a:prstGeom prst="rect">
            <a:avLst/>
          </a:prstGeom>
        </p:spPr>
        <p:txBody>
          <a:bodyPr/>
          <a:lstStyle>
            <a:lvl1pPr>
              <a:defRPr b="1" sz="1600" u="sng"/>
            </a:lvl1pPr>
          </a:lstStyle>
          <a:p>
            <a:pPr/>
            <a:r>
              <a:t>Hanham Health 2018 Business Plan on a Page</a:t>
            </a:r>
          </a:p>
        </p:txBody>
      </p:sp>
      <p:sp>
        <p:nvSpPr>
          <p:cNvPr id="95" name="TextBox 2"/>
          <p:cNvSpPr txBox="1"/>
          <p:nvPr/>
        </p:nvSpPr>
        <p:spPr>
          <a:xfrm>
            <a:off x="309563" y="530225"/>
            <a:ext cx="8651876" cy="2052786"/>
          </a:xfrm>
          <a:prstGeom prst="rect">
            <a:avLst/>
          </a:prstGeom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80000"/>
              </a:lnSpc>
              <a:defRPr b="1" sz="1200" u="sng">
                <a:latin typeface="Arial"/>
                <a:ea typeface="Arial"/>
                <a:cs typeface="Arial"/>
                <a:sym typeface="Arial"/>
              </a:defRPr>
            </a:pPr>
            <a:r>
              <a:t>VISION</a:t>
            </a:r>
            <a:endParaRPr sz="32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Provide comprehensive, high-quality clinical care across the organisation. 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Ensure that our services are accessible, efficient and responsive to the needs of our patients. 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Provide a well-led, safe and supportive working environment for everyone within the organisation. 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Include </a:t>
            </a:r>
            <a:r>
              <a:rPr i="1"/>
              <a:t>staff </a:t>
            </a:r>
            <a:r>
              <a:t>in planning and decision-making, encourage teamwork, and communicate effectively. 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Maintain  the long-term financial sustainability of the organisation for the benefit of staff and patients.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Promote healthy lifestyles in our staff and patients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Become a leading proponent of integrated healthcare within the communities we serve, addressing health inequalities</a:t>
            </a:r>
            <a:endParaRPr sz="2800"/>
          </a:p>
        </p:txBody>
      </p:sp>
      <p:sp>
        <p:nvSpPr>
          <p:cNvPr id="96" name="TextBox 13"/>
          <p:cNvSpPr txBox="1"/>
          <p:nvPr/>
        </p:nvSpPr>
        <p:spPr>
          <a:xfrm>
            <a:off x="541337" y="4644897"/>
            <a:ext cx="7991476" cy="360187"/>
          </a:xfrm>
          <a:prstGeom prst="rect">
            <a:avLst/>
          </a:prstGeom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IMPLEMENTATION STRATEGIES FOR EACH OBJECTIVE</a:t>
            </a:r>
          </a:p>
        </p:txBody>
      </p:sp>
      <p:graphicFrame>
        <p:nvGraphicFramePr>
          <p:cNvPr id="97" name="Table 14"/>
          <p:cNvGraphicFramePr/>
          <p:nvPr/>
        </p:nvGraphicFramePr>
        <p:xfrm>
          <a:off x="665603" y="16756305"/>
          <a:ext cx="8007351" cy="298767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75006"/>
                <a:gridCol w="774894"/>
                <a:gridCol w="839468"/>
                <a:gridCol w="904044"/>
                <a:gridCol w="774894"/>
                <a:gridCol w="839468"/>
                <a:gridCol w="218757"/>
                <a:gridCol w="1331030"/>
                <a:gridCol w="685194"/>
                <a:gridCol w="864594"/>
              </a:tblGrid>
              <a:tr h="2987675"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1</a:t>
                      </a:r>
                      <a:r>
                        <a:rPr b="0"/>
                        <a:t>:</a:t>
                      </a:r>
                      <a:endParaRPr b="0"/>
                    </a:p>
                    <a:p>
                      <a:pPr algn="l">
                        <a:defRPr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Leaders identified, nurtured, supported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2:</a:t>
                      </a:r>
                    </a:p>
                    <a:p>
                      <a:pPr algn="l">
                        <a:defRPr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Motivated, trained, happy workforce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3</a:t>
                      </a:r>
                      <a:r>
                        <a:rPr b="0"/>
                        <a:t>:</a:t>
                      </a:r>
                      <a:endParaRPr b="0"/>
                    </a:p>
                    <a:p>
                      <a:pPr algn="l">
                        <a:defRPr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Optimum clinical care across all sites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4:  </a:t>
                      </a:r>
                      <a:r>
                        <a:rPr b="0"/>
                        <a:t>More ‘health-aware’ patient population; improved general wellbeing in our community</a:t>
                      </a:r>
                      <a:endParaRPr b="0"/>
                    </a:p>
                    <a:p>
                      <a:pPr algn="l">
                        <a:defRPr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.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5:</a:t>
                      </a:r>
                    </a:p>
                    <a:p>
                      <a:pPr algn="l">
                        <a:defRPr i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Communities we serve engaged in the development of our services and satisfied with them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6:</a:t>
                      </a:r>
                    </a:p>
                    <a:p>
                      <a:pPr algn="l">
                        <a:defRPr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Infra, equipment, facilities fully fit for purpose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7:</a:t>
                      </a:r>
                    </a:p>
                    <a:p>
                      <a:pPr algn="l">
                        <a:defRPr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Financial sustainability and stability achieved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: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7: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Objective 7:</a:t>
                      </a:r>
                    </a:p>
                  </a:txBody>
                  <a:tcPr marL="45730" marR="45730" marT="45730" marB="4573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8" name="TextBox 15"/>
          <p:cNvSpPr txBox="1"/>
          <p:nvPr/>
        </p:nvSpPr>
        <p:spPr>
          <a:xfrm>
            <a:off x="44465" y="5281465"/>
            <a:ext cx="863601" cy="1167171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Leader-ship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projects</a:t>
            </a:r>
            <a:endParaRPr sz="3200"/>
          </a:p>
        </p:txBody>
      </p:sp>
      <p:sp>
        <p:nvSpPr>
          <p:cNvPr id="99" name="TextBox 16"/>
          <p:cNvSpPr txBox="1"/>
          <p:nvPr/>
        </p:nvSpPr>
        <p:spPr>
          <a:xfrm>
            <a:off x="958297" y="5277460"/>
            <a:ext cx="863601" cy="1167171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In-year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People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Projects</a:t>
            </a:r>
            <a:endParaRPr sz="3200"/>
          </a:p>
        </p:txBody>
      </p:sp>
      <p:sp>
        <p:nvSpPr>
          <p:cNvPr id="100" name="TextBox 17"/>
          <p:cNvSpPr txBox="1"/>
          <p:nvPr/>
        </p:nvSpPr>
        <p:spPr>
          <a:xfrm>
            <a:off x="1872128" y="5281564"/>
            <a:ext cx="893763" cy="907950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In-year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Clinical care Projects</a:t>
            </a:r>
          </a:p>
        </p:txBody>
      </p:sp>
      <p:sp>
        <p:nvSpPr>
          <p:cNvPr id="101" name="TextBox 18"/>
          <p:cNvSpPr txBox="1"/>
          <p:nvPr/>
        </p:nvSpPr>
        <p:spPr>
          <a:xfrm>
            <a:off x="2845374" y="5277460"/>
            <a:ext cx="1100709" cy="1167171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Community Outreach Projects</a:t>
            </a:r>
            <a:endParaRPr sz="3200"/>
          </a:p>
        </p:txBody>
      </p:sp>
      <p:sp>
        <p:nvSpPr>
          <p:cNvPr id="102" name="TextBox 19"/>
          <p:cNvSpPr txBox="1"/>
          <p:nvPr/>
        </p:nvSpPr>
        <p:spPr>
          <a:xfrm>
            <a:off x="3999105" y="5292542"/>
            <a:ext cx="963613" cy="907949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In-year customer improve-ment plan</a:t>
            </a:r>
          </a:p>
        </p:txBody>
      </p:sp>
      <p:sp>
        <p:nvSpPr>
          <p:cNvPr id="103" name="TextBox 20"/>
          <p:cNvSpPr txBox="1"/>
          <p:nvPr/>
        </p:nvSpPr>
        <p:spPr>
          <a:xfrm>
            <a:off x="5015741" y="5308258"/>
            <a:ext cx="855664" cy="907950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Infra, IT and ‘phone projects</a:t>
            </a:r>
          </a:p>
        </p:txBody>
      </p:sp>
      <p:sp>
        <p:nvSpPr>
          <p:cNvPr id="104" name="TextBox 21"/>
          <p:cNvSpPr txBox="1"/>
          <p:nvPr/>
        </p:nvSpPr>
        <p:spPr>
          <a:xfrm>
            <a:off x="5924427" y="5292542"/>
            <a:ext cx="1057276" cy="907949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Financial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future-proofing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activity</a:t>
            </a:r>
          </a:p>
        </p:txBody>
      </p:sp>
      <p:grpSp>
        <p:nvGrpSpPr>
          <p:cNvPr id="108" name="Curved Left Arrow 22"/>
          <p:cNvGrpSpPr/>
          <p:nvPr/>
        </p:nvGrpSpPr>
        <p:grpSpPr>
          <a:xfrm>
            <a:off x="8754550" y="1947509"/>
            <a:ext cx="352446" cy="926979"/>
            <a:chOff x="0" y="0"/>
            <a:chExt cx="352444" cy="926977"/>
          </a:xfrm>
        </p:grpSpPr>
        <p:sp>
          <p:nvSpPr>
            <p:cNvPr id="105" name="Shape"/>
            <p:cNvSpPr/>
            <p:nvPr/>
          </p:nvSpPr>
          <p:spPr>
            <a:xfrm>
              <a:off x="0" y="0"/>
              <a:ext cx="352445" cy="92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0" y="19846"/>
                  </a:moveTo>
                  <a:lnTo>
                    <a:pt x="5151" y="17494"/>
                  </a:lnTo>
                  <a:lnTo>
                    <a:pt x="5151" y="18520"/>
                  </a:lnTo>
                  <a:lnTo>
                    <a:pt x="5151" y="18520"/>
                  </a:lnTo>
                  <a:cubicBezTo>
                    <a:pt x="13444" y="17543"/>
                    <a:pt x="19548" y="14324"/>
                    <a:pt x="20483" y="10436"/>
                  </a:cubicBezTo>
                  <a:cubicBezTo>
                    <a:pt x="21600" y="15086"/>
                    <a:pt x="15069" y="19404"/>
                    <a:pt x="5151" y="20574"/>
                  </a:cubicBezTo>
                  <a:lnTo>
                    <a:pt x="5151" y="21600"/>
                  </a:lnTo>
                  <a:close/>
                  <a:moveTo>
                    <a:pt x="20606" y="11463"/>
                  </a:moveTo>
                  <a:cubicBezTo>
                    <a:pt x="20606" y="6266"/>
                    <a:pt x="11380" y="2053"/>
                    <a:pt x="0" y="2053"/>
                  </a:cubicBezTo>
                  <a:lnTo>
                    <a:pt x="0" y="0"/>
                  </a:lnTo>
                  <a:cubicBezTo>
                    <a:pt x="11380" y="0"/>
                    <a:pt x="20606" y="4213"/>
                    <a:pt x="20606" y="941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06" name="Shape"/>
            <p:cNvSpPr/>
            <p:nvPr/>
          </p:nvSpPr>
          <p:spPr>
            <a:xfrm>
              <a:off x="0" y="0"/>
              <a:ext cx="352426" cy="491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600" y="11807"/>
                    <a:pt x="11929" y="3869"/>
                    <a:pt x="0" y="3869"/>
                  </a:cubicBezTo>
                  <a:lnTo>
                    <a:pt x="0" y="0"/>
                  </a:lnTo>
                  <a:cubicBezTo>
                    <a:pt x="11929" y="0"/>
                    <a:pt x="21600" y="7939"/>
                    <a:pt x="21600" y="17731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07" name="Line"/>
            <p:cNvSpPr/>
            <p:nvPr/>
          </p:nvSpPr>
          <p:spPr>
            <a:xfrm>
              <a:off x="0" y="0"/>
              <a:ext cx="352426" cy="92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463"/>
                  </a:moveTo>
                  <a:cubicBezTo>
                    <a:pt x="21600" y="6266"/>
                    <a:pt x="11929" y="2053"/>
                    <a:pt x="0" y="2053"/>
                  </a:cubicBezTo>
                  <a:lnTo>
                    <a:pt x="0" y="0"/>
                  </a:lnTo>
                  <a:cubicBezTo>
                    <a:pt x="11929" y="0"/>
                    <a:pt x="21600" y="4213"/>
                    <a:pt x="21600" y="9410"/>
                  </a:cubicBezTo>
                  <a:lnTo>
                    <a:pt x="21600" y="11463"/>
                  </a:lnTo>
                  <a:cubicBezTo>
                    <a:pt x="21600" y="15753"/>
                    <a:pt x="14937" y="19501"/>
                    <a:pt x="5400" y="20573"/>
                  </a:cubicBezTo>
                  <a:lnTo>
                    <a:pt x="5400" y="21600"/>
                  </a:lnTo>
                  <a:lnTo>
                    <a:pt x="0" y="19846"/>
                  </a:lnTo>
                  <a:lnTo>
                    <a:pt x="5400" y="17494"/>
                  </a:lnTo>
                  <a:lnTo>
                    <a:pt x="5400" y="18520"/>
                  </a:lnTo>
                  <a:lnTo>
                    <a:pt x="5400" y="18520"/>
                  </a:lnTo>
                  <a:cubicBezTo>
                    <a:pt x="14093" y="17543"/>
                    <a:pt x="20492" y="14324"/>
                    <a:pt x="21471" y="10436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12" name="Curved Right Arrow 24"/>
          <p:cNvGrpSpPr/>
          <p:nvPr/>
        </p:nvGrpSpPr>
        <p:grpSpPr>
          <a:xfrm>
            <a:off x="91922" y="1938083"/>
            <a:ext cx="420744" cy="871142"/>
            <a:chOff x="0" y="0"/>
            <a:chExt cx="420742" cy="871141"/>
          </a:xfrm>
        </p:grpSpPr>
        <p:sp>
          <p:nvSpPr>
            <p:cNvPr id="109" name="Shape"/>
            <p:cNvSpPr/>
            <p:nvPr/>
          </p:nvSpPr>
          <p:spPr>
            <a:xfrm>
              <a:off x="0" y="0"/>
              <a:ext cx="420743" cy="87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8" h="21600" fill="norm" stroke="1" extrusionOk="0">
                  <a:moveTo>
                    <a:pt x="3" y="8987"/>
                  </a:moveTo>
                  <a:cubicBezTo>
                    <a:pt x="3" y="13085"/>
                    <a:pt x="6232" y="16664"/>
                    <a:pt x="15149" y="17688"/>
                  </a:cubicBezTo>
                  <a:lnTo>
                    <a:pt x="15149" y="16385"/>
                  </a:lnTo>
                  <a:lnTo>
                    <a:pt x="20198" y="19278"/>
                  </a:lnTo>
                  <a:lnTo>
                    <a:pt x="15149" y="21600"/>
                  </a:lnTo>
                  <a:lnTo>
                    <a:pt x="15149" y="20296"/>
                  </a:lnTo>
                  <a:cubicBezTo>
                    <a:pt x="6232" y="19272"/>
                    <a:pt x="3" y="15693"/>
                    <a:pt x="3" y="11595"/>
                  </a:cubicBezTo>
                  <a:close/>
                  <a:moveTo>
                    <a:pt x="20198" y="2608"/>
                  </a:moveTo>
                  <a:cubicBezTo>
                    <a:pt x="10176" y="2608"/>
                    <a:pt x="1670" y="5878"/>
                    <a:pt x="216" y="10291"/>
                  </a:cubicBezTo>
                  <a:lnTo>
                    <a:pt x="216" y="10291"/>
                  </a:lnTo>
                  <a:cubicBezTo>
                    <a:pt x="-1402" y="5380"/>
                    <a:pt x="6232" y="815"/>
                    <a:pt x="17268" y="95"/>
                  </a:cubicBezTo>
                  <a:cubicBezTo>
                    <a:pt x="18238" y="32"/>
                    <a:pt x="19217" y="0"/>
                    <a:pt x="20198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0" name="Shape"/>
            <p:cNvSpPr/>
            <p:nvPr/>
          </p:nvSpPr>
          <p:spPr>
            <a:xfrm>
              <a:off x="0" y="0"/>
              <a:ext cx="420743" cy="415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8" h="21600" fill="norm" stroke="1" extrusionOk="0">
                  <a:moveTo>
                    <a:pt x="20198" y="5474"/>
                  </a:moveTo>
                  <a:cubicBezTo>
                    <a:pt x="10176" y="5474"/>
                    <a:pt x="1670" y="12338"/>
                    <a:pt x="216" y="21600"/>
                  </a:cubicBezTo>
                  <a:lnTo>
                    <a:pt x="216" y="21600"/>
                  </a:lnTo>
                  <a:cubicBezTo>
                    <a:pt x="-1402" y="11292"/>
                    <a:pt x="6232" y="1711"/>
                    <a:pt x="17268" y="200"/>
                  </a:cubicBezTo>
                  <a:cubicBezTo>
                    <a:pt x="18238" y="67"/>
                    <a:pt x="19217" y="0"/>
                    <a:pt x="20198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1" name="Line"/>
            <p:cNvSpPr/>
            <p:nvPr/>
          </p:nvSpPr>
          <p:spPr>
            <a:xfrm>
              <a:off x="55" y="0"/>
              <a:ext cx="420688" cy="871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987"/>
                  </a:moveTo>
                  <a:cubicBezTo>
                    <a:pt x="0" y="13085"/>
                    <a:pt x="6663" y="16664"/>
                    <a:pt x="16200" y="17688"/>
                  </a:cubicBezTo>
                  <a:lnTo>
                    <a:pt x="16200" y="16385"/>
                  </a:lnTo>
                  <a:lnTo>
                    <a:pt x="21600" y="19278"/>
                  </a:lnTo>
                  <a:lnTo>
                    <a:pt x="16200" y="21600"/>
                  </a:lnTo>
                  <a:lnTo>
                    <a:pt x="16200" y="20296"/>
                  </a:lnTo>
                  <a:cubicBezTo>
                    <a:pt x="6663" y="19272"/>
                    <a:pt x="0" y="15693"/>
                    <a:pt x="0" y="11595"/>
                  </a:cubicBezTo>
                  <a:lnTo>
                    <a:pt x="0" y="8987"/>
                  </a:lnTo>
                  <a:cubicBezTo>
                    <a:pt x="0" y="4024"/>
                    <a:pt x="9671" y="0"/>
                    <a:pt x="21600" y="0"/>
                  </a:cubicBezTo>
                  <a:lnTo>
                    <a:pt x="21600" y="2608"/>
                  </a:lnTo>
                  <a:cubicBezTo>
                    <a:pt x="10881" y="2608"/>
                    <a:pt x="1784" y="5878"/>
                    <a:pt x="229" y="10291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113" name="Striped Right Arrow 25"/>
          <p:cNvSpPr/>
          <p:nvPr/>
        </p:nvSpPr>
        <p:spPr>
          <a:xfrm rot="5400000">
            <a:off x="327417" y="4968747"/>
            <a:ext cx="247651" cy="336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4" name="Striped Right Arrow 26"/>
          <p:cNvSpPr/>
          <p:nvPr/>
        </p:nvSpPr>
        <p:spPr>
          <a:xfrm rot="5400000">
            <a:off x="1281119" y="4978486"/>
            <a:ext cx="247651" cy="334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" name="Striped Right Arrow 27"/>
          <p:cNvSpPr/>
          <p:nvPr/>
        </p:nvSpPr>
        <p:spPr>
          <a:xfrm rot="5400000">
            <a:off x="2197046" y="4977691"/>
            <a:ext cx="246062" cy="336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" name="Striped Right Arrow 28"/>
          <p:cNvSpPr/>
          <p:nvPr/>
        </p:nvSpPr>
        <p:spPr>
          <a:xfrm rot="5400000">
            <a:off x="3258673" y="4985360"/>
            <a:ext cx="247651" cy="336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7" name="Striped Right Arrow 29"/>
          <p:cNvSpPr/>
          <p:nvPr/>
        </p:nvSpPr>
        <p:spPr>
          <a:xfrm rot="5400000">
            <a:off x="4378766" y="4981866"/>
            <a:ext cx="246064" cy="334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8" name="Striped Right Arrow 30"/>
          <p:cNvSpPr/>
          <p:nvPr/>
        </p:nvSpPr>
        <p:spPr>
          <a:xfrm rot="5400000">
            <a:off x="5319745" y="5003825"/>
            <a:ext cx="247651" cy="334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9" name="Striped Right Arrow 31"/>
          <p:cNvSpPr/>
          <p:nvPr/>
        </p:nvSpPr>
        <p:spPr>
          <a:xfrm rot="5400000">
            <a:off x="6330031" y="4992453"/>
            <a:ext cx="246064" cy="336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0" name="TextBox 21"/>
          <p:cNvSpPr txBox="1"/>
          <p:nvPr/>
        </p:nvSpPr>
        <p:spPr>
          <a:xfrm>
            <a:off x="7022107" y="5292542"/>
            <a:ext cx="1896039" cy="501549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GDPR 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Implementation plan</a:t>
            </a:r>
          </a:p>
        </p:txBody>
      </p:sp>
      <p:sp>
        <p:nvSpPr>
          <p:cNvPr id="121" name="Striped Right Arrow 23"/>
          <p:cNvSpPr/>
          <p:nvPr/>
        </p:nvSpPr>
        <p:spPr>
          <a:xfrm rot="5400000">
            <a:off x="7783504" y="5006294"/>
            <a:ext cx="246064" cy="336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400"/>
                </a:moveTo>
                <a:lnTo>
                  <a:pt x="675" y="5400"/>
                </a:lnTo>
                <a:lnTo>
                  <a:pt x="675" y="16200"/>
                </a:lnTo>
                <a:lnTo>
                  <a:pt x="0" y="16200"/>
                </a:lnTo>
                <a:close/>
                <a:moveTo>
                  <a:pt x="1350" y="5400"/>
                </a:moveTo>
                <a:lnTo>
                  <a:pt x="2700" y="5400"/>
                </a:lnTo>
                <a:lnTo>
                  <a:pt x="2700" y="16200"/>
                </a:lnTo>
                <a:lnTo>
                  <a:pt x="1350" y="16200"/>
                </a:lnTo>
                <a:close/>
                <a:moveTo>
                  <a:pt x="3375" y="5400"/>
                </a:moveTo>
                <a:lnTo>
                  <a:pt x="10800" y="5400"/>
                </a:ln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10800" y="16200"/>
                </a:lnTo>
                <a:lnTo>
                  <a:pt x="3375" y="162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2" name="TextBox 2"/>
          <p:cNvSpPr txBox="1"/>
          <p:nvPr/>
        </p:nvSpPr>
        <p:spPr>
          <a:xfrm>
            <a:off x="278889" y="2415913"/>
            <a:ext cx="8651876" cy="2198971"/>
          </a:xfrm>
          <a:prstGeom prst="rect">
            <a:avLst/>
          </a:prstGeom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80000"/>
              </a:lnSpc>
              <a:defRPr b="1" sz="1200" u="sng">
                <a:latin typeface="Arial"/>
                <a:ea typeface="Arial"/>
                <a:cs typeface="Arial"/>
                <a:sym typeface="Arial"/>
              </a:defRPr>
            </a:pPr>
            <a:r>
              <a:t>OBJECTIVES</a:t>
            </a:r>
            <a:endParaRPr sz="32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Providing engaged and empowered leadership across our organisation.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Fielding a workforce of motivated, highly trained, energetic and committed professionals.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Optimising clinical care and governance across all our sites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Actively engaging with the communities we serve to promote health and wellbeing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Making patients satisfied with our services, wherever they are delivered.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Providing physical infrastructure, IT and telephony services which are fit for purpose and allow us to realise our vision.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Ensuring that, in the short, medium and long-terms, we are financially secure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Making sure that we are aware of future threats and opportunities, and have the ability to thrive in the long-term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Ensuring that we are able to handle personal data in full compliance the General Data Protection Regulations (GDPR)</a:t>
            </a:r>
            <a:endParaRPr sz="2800"/>
          </a:p>
          <a:p>
            <a:pPr lvl="1" marL="857250" indent="-457200">
              <a:lnSpc>
                <a:spcPct val="80000"/>
              </a:lnSpc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Consolidating  the merger with Almondsbury Surgery, to the benefit of patients across our practice</a:t>
            </a:r>
          </a:p>
        </p:txBody>
      </p:sp>
      <p:sp>
        <p:nvSpPr>
          <p:cNvPr id="123" name="TextBox 21"/>
          <p:cNvSpPr txBox="1"/>
          <p:nvPr/>
        </p:nvSpPr>
        <p:spPr>
          <a:xfrm>
            <a:off x="7034724" y="5900811"/>
            <a:ext cx="1896039" cy="501550"/>
          </a:xfrm>
          <a:prstGeom prst="rect">
            <a:avLst/>
          </a:prstGeom>
          <a:ln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Merger </a:t>
            </a:r>
            <a:endParaRPr sz="3200"/>
          </a:p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Implementation plan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